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5" r:id="rId1"/>
  </p:sldMasterIdLst>
  <p:notesMasterIdLst>
    <p:notesMasterId r:id="rId20"/>
  </p:notesMasterIdLst>
  <p:handoutMasterIdLst>
    <p:handoutMasterId r:id="rId21"/>
  </p:handoutMasterIdLst>
  <p:sldIdLst>
    <p:sldId id="307" r:id="rId2"/>
    <p:sldId id="352" r:id="rId3"/>
    <p:sldId id="394" r:id="rId4"/>
    <p:sldId id="401" r:id="rId5"/>
    <p:sldId id="395" r:id="rId6"/>
    <p:sldId id="398" r:id="rId7"/>
    <p:sldId id="399" r:id="rId8"/>
    <p:sldId id="400" r:id="rId9"/>
    <p:sldId id="402" r:id="rId10"/>
    <p:sldId id="396" r:id="rId11"/>
    <p:sldId id="403" r:id="rId12"/>
    <p:sldId id="397" r:id="rId13"/>
    <p:sldId id="383" r:id="rId14"/>
    <p:sldId id="392" r:id="rId15"/>
    <p:sldId id="393" r:id="rId16"/>
    <p:sldId id="390" r:id="rId17"/>
    <p:sldId id="378" r:id="rId18"/>
    <p:sldId id="32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BB1"/>
    <a:srgbClr val="1C04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86349" autoAdjust="0"/>
  </p:normalViewPr>
  <p:slideViewPr>
    <p:cSldViewPr snapToGrid="0" snapToObjects="1">
      <p:cViewPr varScale="1">
        <p:scale>
          <a:sx n="95" d="100"/>
          <a:sy n="95" d="100"/>
        </p:scale>
        <p:origin x="1662" y="66"/>
      </p:cViewPr>
      <p:guideLst>
        <p:guide orient="horz" pos="2160"/>
        <p:guide pos="2880"/>
      </p:guideLst>
    </p:cSldViewPr>
  </p:slideViewPr>
  <p:outlineViewPr>
    <p:cViewPr>
      <p:scale>
        <a:sx n="33" d="100"/>
        <a:sy n="33" d="100"/>
      </p:scale>
      <p:origin x="0" y="-3228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DD7B44-59C5-E04A-97C6-0F35E3190950}" type="datetime1">
              <a:rPr lang="en-US" smtClean="0"/>
              <a:t>9/14/2023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9CF535-9F94-234A-B63D-33B5DFB2F90D}" type="slidenum">
              <a:rPr lang="en-US" smtClean="0"/>
              <a:t>‹#›</a:t>
            </a:fld>
            <a:endParaRPr lang="en-US" dirty="0"/>
          </a:p>
        </p:txBody>
      </p:sp>
    </p:spTree>
    <p:extLst>
      <p:ext uri="{BB962C8B-B14F-4D97-AF65-F5344CB8AC3E}">
        <p14:creationId xmlns:p14="http://schemas.microsoft.com/office/powerpoint/2010/main" val="40895888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AFCC7E-349C-0046-B345-7842C22FB18F}" type="datetime1">
              <a:rPr lang="en-US" smtClean="0"/>
              <a:t>9/14/2023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6201B-8966-4445-8AD6-7C2E5794AAEB}" type="slidenum">
              <a:rPr lang="en-US" smtClean="0"/>
              <a:pPr/>
              <a:t>‹#›</a:t>
            </a:fld>
            <a:endParaRPr lang="en-US" dirty="0"/>
          </a:p>
        </p:txBody>
      </p:sp>
    </p:spTree>
    <p:extLst>
      <p:ext uri="{BB962C8B-B14F-4D97-AF65-F5344CB8AC3E}">
        <p14:creationId xmlns:p14="http://schemas.microsoft.com/office/powerpoint/2010/main" val="4900973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6201B-8966-4445-8AD6-7C2E5794AAEB}" type="slidenum">
              <a:rPr lang="en-US" smtClean="0"/>
              <a:pPr/>
              <a:t>1</a:t>
            </a:fld>
            <a:endParaRPr lang="en-US" dirty="0"/>
          </a:p>
        </p:txBody>
      </p:sp>
    </p:spTree>
    <p:extLst>
      <p:ext uri="{BB962C8B-B14F-4D97-AF65-F5344CB8AC3E}">
        <p14:creationId xmlns:p14="http://schemas.microsoft.com/office/powerpoint/2010/main" val="396835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6201B-8966-4445-8AD6-7C2E5794AAEB}" type="slidenum">
              <a:rPr lang="en-US" smtClean="0"/>
              <a:pPr/>
              <a:t>2</a:t>
            </a:fld>
            <a:endParaRPr lang="en-US" dirty="0"/>
          </a:p>
        </p:txBody>
      </p:sp>
    </p:spTree>
    <p:extLst>
      <p:ext uri="{BB962C8B-B14F-4D97-AF65-F5344CB8AC3E}">
        <p14:creationId xmlns:p14="http://schemas.microsoft.com/office/powerpoint/2010/main" val="2368996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dirty="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DDAFE966-7656-5945-8E5E-DC37BE5C3D94}"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CFDF73-E93D-C743-B59B-095B075AA9CF}" type="datetime1">
              <a:rPr lang="en-US" smtClean="0"/>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37F77E-8DA9-3742-9678-6099121BEB92}"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6A41EC1-7011-5F43-87CE-F3C261236090}"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170C93C-9C91-4E40-825C-7EDA74705226}"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184EE8D3-2F04-F047-BDCE-9019C6545E91}"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0B44D1EC-3757-EA41-8C4D-EF7D1CF60106}"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37F77E-8DA9-3742-9678-6099121BEB9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D5CC13-DAC0-714D-BCFF-82021F135D87}" type="datetime1">
              <a:rPr lang="en-US" smtClean="0"/>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E07C8B10-4142-5B41-815B-5C96BC2D4E68}" type="datetime1">
              <a:rPr lang="en-US" smtClean="0"/>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D3A72CBC-F464-AF43-BBC8-E274E216C9F3}" type="datetime1">
              <a:rPr lang="en-US" smtClean="0"/>
              <a:t>9/14/2023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E3A7FBF-68EF-BC41-BE30-CEB2A38A67C9}" type="datetime1">
              <a:rPr lang="en-US" smtClean="0"/>
              <a:t>9/14/2023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39B75-F105-7C4A-BDE2-F83F65284C4F}" type="datetime1">
              <a:rPr lang="en-US" smtClean="0"/>
              <a:t>9/14/2023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37F77E-8DA9-3742-9678-6099121BEB9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59380F-76DC-4E48-8630-81D603DC1D30}" type="datetime1">
              <a:rPr lang="en-US" smtClean="0"/>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565474D8-91A5-0944-B386-ED9BEC0239FF}" type="datetime1">
              <a:rPr lang="en-US" smtClean="0"/>
              <a:t>9/14/2023</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6037F77E-8DA9-3742-9678-6099121BEB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5607" y="1155562"/>
            <a:ext cx="7332785" cy="3050677"/>
          </a:xfrm>
        </p:spPr>
        <p:txBody>
          <a:bodyPr>
            <a:normAutofit fontScale="90000"/>
          </a:bodyPr>
          <a:lstStyle/>
          <a:p>
            <a:br>
              <a:rPr lang="en-US" sz="4400" b="1" dirty="0">
                <a:solidFill>
                  <a:srgbClr val="2C7C9F"/>
                </a:solidFill>
              </a:rPr>
            </a:br>
            <a:r>
              <a:rPr lang="en-US" sz="2900" b="1" dirty="0">
                <a:solidFill>
                  <a:srgbClr val="2C7C9F"/>
                </a:solidFill>
              </a:rPr>
              <a:t>GPCA Webinar</a:t>
            </a:r>
            <a:br>
              <a:rPr lang="en-US" sz="4000" b="1" dirty="0">
                <a:solidFill>
                  <a:srgbClr val="2C7C9F"/>
                </a:solidFill>
              </a:rPr>
            </a:br>
            <a:br>
              <a:rPr lang="en-US" sz="4000" b="1" dirty="0">
                <a:solidFill>
                  <a:srgbClr val="2C7C9F"/>
                </a:solidFill>
              </a:rPr>
            </a:br>
            <a:r>
              <a:rPr lang="en-US" sz="2900" b="1" dirty="0">
                <a:solidFill>
                  <a:srgbClr val="2C7C9F"/>
                </a:solidFill>
              </a:rPr>
              <a:t>Legal Issues Surrounding Employee </a:t>
            </a:r>
            <a:br>
              <a:rPr lang="en-US" sz="2900" b="1" dirty="0">
                <a:solidFill>
                  <a:srgbClr val="2C7C9F"/>
                </a:solidFill>
              </a:rPr>
            </a:br>
            <a:r>
              <a:rPr lang="en-US" sz="2900" b="1" dirty="0">
                <a:solidFill>
                  <a:srgbClr val="2C7C9F"/>
                </a:solidFill>
              </a:rPr>
              <a:t>Social Medial Use</a:t>
            </a:r>
            <a:br>
              <a:rPr lang="en-US" sz="2900" b="1" dirty="0">
                <a:solidFill>
                  <a:srgbClr val="2C7C9F"/>
                </a:solidFill>
              </a:rPr>
            </a:br>
            <a:br>
              <a:rPr lang="en-US" sz="3600" b="1" dirty="0">
                <a:solidFill>
                  <a:srgbClr val="2C7C9F"/>
                </a:solidFill>
              </a:rPr>
            </a:br>
            <a:r>
              <a:rPr lang="en-US" sz="2700" b="1" dirty="0">
                <a:solidFill>
                  <a:srgbClr val="2C7C9F"/>
                </a:solidFill>
              </a:rPr>
              <a:t>September 19, 2023</a:t>
            </a:r>
            <a:endParaRPr lang="en-US" sz="2700" i="1" dirty="0"/>
          </a:p>
        </p:txBody>
      </p:sp>
      <p:sp>
        <p:nvSpPr>
          <p:cNvPr id="11" name="Subtitle 10"/>
          <p:cNvSpPr>
            <a:spLocks noGrp="1"/>
          </p:cNvSpPr>
          <p:nvPr>
            <p:ph type="subTitle" idx="1"/>
          </p:nvPr>
        </p:nvSpPr>
        <p:spPr>
          <a:xfrm>
            <a:off x="1486750" y="3968318"/>
            <a:ext cx="6400800" cy="3922669"/>
          </a:xfrm>
        </p:spPr>
        <p:txBody>
          <a:bodyPr>
            <a:normAutofit/>
          </a:bodyPr>
          <a:lstStyle/>
          <a:p>
            <a:endParaRPr lang="en-US" b="1" dirty="0">
              <a:solidFill>
                <a:srgbClr val="2C7C9F"/>
              </a:solidFill>
            </a:endParaRPr>
          </a:p>
          <a:p>
            <a:endParaRPr lang="en-US" sz="3692" dirty="0">
              <a:solidFill>
                <a:srgbClr val="2C7C9F"/>
              </a:solidFill>
            </a:endParaRPr>
          </a:p>
          <a:p>
            <a:endParaRPr lang="en-US" sz="1200" dirty="0">
              <a:solidFill>
                <a:srgbClr val="2C7C9F"/>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1297263" y="192529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9850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F9121-11EB-2264-9B33-41CC53B93998}"/>
              </a:ext>
            </a:extLst>
          </p:cNvPr>
          <p:cNvSpPr>
            <a:spLocks noGrp="1"/>
          </p:cNvSpPr>
          <p:nvPr>
            <p:ph type="title"/>
          </p:nvPr>
        </p:nvSpPr>
        <p:spPr/>
        <p:txBody>
          <a:bodyPr/>
          <a:lstStyle/>
          <a:p>
            <a:r>
              <a:rPr lang="en-US" sz="3600" dirty="0"/>
              <a:t>Social Media Policy Adoption</a:t>
            </a:r>
            <a:br>
              <a:rPr lang="en-US" sz="3600" dirty="0"/>
            </a:br>
            <a:endParaRPr lang="en-US" sz="3600" dirty="0"/>
          </a:p>
        </p:txBody>
      </p:sp>
      <p:sp>
        <p:nvSpPr>
          <p:cNvPr id="3" name="Content Placeholder 2">
            <a:extLst>
              <a:ext uri="{FF2B5EF4-FFF2-40B4-BE49-F238E27FC236}">
                <a16:creationId xmlns:a16="http://schemas.microsoft.com/office/drawing/2014/main" id="{BFF33561-C7F9-303D-32AB-3BCC8F00DAB2}"/>
              </a:ext>
            </a:extLst>
          </p:cNvPr>
          <p:cNvSpPr>
            <a:spLocks noGrp="1"/>
          </p:cNvSpPr>
          <p:nvPr>
            <p:ph idx="1"/>
          </p:nvPr>
        </p:nvSpPr>
        <p:spPr/>
        <p:txBody>
          <a:bodyPr>
            <a:normAutofit/>
          </a:bodyPr>
          <a:lstStyle/>
          <a:p>
            <a:r>
              <a:rPr lang="en-US" dirty="0"/>
              <a:t>Policy should be in writing, </a:t>
            </a:r>
          </a:p>
          <a:p>
            <a:r>
              <a:rPr lang="en-US" dirty="0"/>
              <a:t>Policy should be approved by the Health Center Board and periodically reviewed by HR for necessary updates, and </a:t>
            </a:r>
          </a:p>
          <a:p>
            <a:r>
              <a:rPr lang="en-US" dirty="0"/>
              <a:t>Policy should be referenced in the employee handbook/policies and procedures manual. </a:t>
            </a:r>
          </a:p>
          <a:p>
            <a:endParaRPr lang="en-US" dirty="0"/>
          </a:p>
        </p:txBody>
      </p:sp>
      <p:sp>
        <p:nvSpPr>
          <p:cNvPr id="4" name="Slide Number Placeholder 3">
            <a:extLst>
              <a:ext uri="{FF2B5EF4-FFF2-40B4-BE49-F238E27FC236}">
                <a16:creationId xmlns:a16="http://schemas.microsoft.com/office/drawing/2014/main" id="{B7BA67E6-9E70-5578-9578-DCB2688F1C9D}"/>
              </a:ext>
            </a:extLst>
          </p:cNvPr>
          <p:cNvSpPr>
            <a:spLocks noGrp="1"/>
          </p:cNvSpPr>
          <p:nvPr>
            <p:ph type="sldNum" sz="quarter" idx="12"/>
          </p:nvPr>
        </p:nvSpPr>
        <p:spPr/>
        <p:txBody>
          <a:bodyPr/>
          <a:lstStyle/>
          <a:p>
            <a:fld id="{6037F77E-8DA9-3742-9678-6099121BEB92}" type="slidenum">
              <a:rPr lang="en-US" smtClean="0"/>
              <a:pPr/>
              <a:t>10</a:t>
            </a:fld>
            <a:endParaRPr lang="en-US" dirty="0"/>
          </a:p>
        </p:txBody>
      </p:sp>
    </p:spTree>
    <p:extLst>
      <p:ext uri="{BB962C8B-B14F-4D97-AF65-F5344CB8AC3E}">
        <p14:creationId xmlns:p14="http://schemas.microsoft.com/office/powerpoint/2010/main" val="2659868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F9AAC-D5D1-B6D8-2B2D-CCAA09D48AF6}"/>
              </a:ext>
            </a:extLst>
          </p:cNvPr>
          <p:cNvSpPr>
            <a:spLocks noGrp="1"/>
          </p:cNvSpPr>
          <p:nvPr>
            <p:ph type="title"/>
          </p:nvPr>
        </p:nvSpPr>
        <p:spPr/>
        <p:txBody>
          <a:bodyPr/>
          <a:lstStyle/>
          <a:p>
            <a:r>
              <a:rPr lang="en-US" dirty="0"/>
              <a:t>Social Media Policy Enforcement</a:t>
            </a:r>
          </a:p>
        </p:txBody>
      </p:sp>
      <p:sp>
        <p:nvSpPr>
          <p:cNvPr id="3" name="Content Placeholder 2">
            <a:extLst>
              <a:ext uri="{FF2B5EF4-FFF2-40B4-BE49-F238E27FC236}">
                <a16:creationId xmlns:a16="http://schemas.microsoft.com/office/drawing/2014/main" id="{EF83A6B7-74E4-FAFC-3BF1-BF28159D4395}"/>
              </a:ext>
            </a:extLst>
          </p:cNvPr>
          <p:cNvSpPr>
            <a:spLocks noGrp="1"/>
          </p:cNvSpPr>
          <p:nvPr>
            <p:ph idx="1"/>
          </p:nvPr>
        </p:nvSpPr>
        <p:spPr/>
        <p:txBody>
          <a:bodyPr>
            <a:normAutofit fontScale="92500" lnSpcReduction="10000"/>
          </a:bodyPr>
          <a:lstStyle/>
          <a:p>
            <a:r>
              <a:rPr lang="en-US" dirty="0"/>
              <a:t>Disciplinary action for violation of the Policy should be clearly listed in the Policy.  </a:t>
            </a:r>
            <a:r>
              <a:rPr lang="en-US" dirty="0" err="1"/>
              <a:t>Eg</a:t>
            </a:r>
            <a:r>
              <a:rPr lang="en-US" dirty="0"/>
              <a:t>: progressive disciplinary action, ranging from education, write-up, probation, suspension up to and including termination, in accordance with the Health Center’s progressive disciplinary action policy or section of the employee handbook.</a:t>
            </a:r>
          </a:p>
          <a:p>
            <a:r>
              <a:rPr lang="en-US" dirty="0"/>
              <a:t>Policy should be consistently enforced to avoid allegations of discrimination or favoritism, and</a:t>
            </a:r>
          </a:p>
          <a:p>
            <a:r>
              <a:rPr lang="en-US" dirty="0"/>
              <a:t>Any violation of the Policy and resulting disciplinary action or termination should be documented in the employee’s file. </a:t>
            </a:r>
          </a:p>
        </p:txBody>
      </p:sp>
      <p:sp>
        <p:nvSpPr>
          <p:cNvPr id="4" name="Slide Number Placeholder 3">
            <a:extLst>
              <a:ext uri="{FF2B5EF4-FFF2-40B4-BE49-F238E27FC236}">
                <a16:creationId xmlns:a16="http://schemas.microsoft.com/office/drawing/2014/main" id="{E5736135-D3E7-6FE7-FED4-535AFB372BF2}"/>
              </a:ext>
            </a:extLst>
          </p:cNvPr>
          <p:cNvSpPr>
            <a:spLocks noGrp="1"/>
          </p:cNvSpPr>
          <p:nvPr>
            <p:ph type="sldNum" sz="quarter" idx="12"/>
          </p:nvPr>
        </p:nvSpPr>
        <p:spPr/>
        <p:txBody>
          <a:bodyPr/>
          <a:lstStyle/>
          <a:p>
            <a:fld id="{6037F77E-8DA9-3742-9678-6099121BEB92}" type="slidenum">
              <a:rPr lang="en-US" smtClean="0"/>
              <a:pPr/>
              <a:t>11</a:t>
            </a:fld>
            <a:endParaRPr lang="en-US" dirty="0"/>
          </a:p>
        </p:txBody>
      </p:sp>
    </p:spTree>
    <p:extLst>
      <p:ext uri="{BB962C8B-B14F-4D97-AF65-F5344CB8AC3E}">
        <p14:creationId xmlns:p14="http://schemas.microsoft.com/office/powerpoint/2010/main" val="2108691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CF94-2FFB-CB2A-BB39-AFDAF479D372}"/>
              </a:ext>
            </a:extLst>
          </p:cNvPr>
          <p:cNvSpPr>
            <a:spLocks noGrp="1"/>
          </p:cNvSpPr>
          <p:nvPr>
            <p:ph type="title"/>
          </p:nvPr>
        </p:nvSpPr>
        <p:spPr/>
        <p:txBody>
          <a:bodyPr/>
          <a:lstStyle/>
          <a:p>
            <a:r>
              <a:rPr lang="en-US" dirty="0"/>
              <a:t>What Not to Include in a Social Media Policy</a:t>
            </a:r>
          </a:p>
        </p:txBody>
      </p:sp>
      <p:sp>
        <p:nvSpPr>
          <p:cNvPr id="3" name="Content Placeholder 2">
            <a:extLst>
              <a:ext uri="{FF2B5EF4-FFF2-40B4-BE49-F238E27FC236}">
                <a16:creationId xmlns:a16="http://schemas.microsoft.com/office/drawing/2014/main" id="{8D146858-0081-38D6-BBE0-57E81B4DFB09}"/>
              </a:ext>
            </a:extLst>
          </p:cNvPr>
          <p:cNvSpPr>
            <a:spLocks noGrp="1"/>
          </p:cNvSpPr>
          <p:nvPr>
            <p:ph idx="1"/>
          </p:nvPr>
        </p:nvSpPr>
        <p:spPr/>
        <p:txBody>
          <a:bodyPr/>
          <a:lstStyle/>
          <a:p>
            <a:r>
              <a:rPr lang="en-US" dirty="0"/>
              <a:t>Restrictions on any activities the Health Center is required to permit by law, in particular Section 7 of the National Labor Relations Act (see next slide), or requiring the employee to engage in activities prohibited by law or Health Center funding conditions. </a:t>
            </a:r>
          </a:p>
        </p:txBody>
      </p:sp>
      <p:sp>
        <p:nvSpPr>
          <p:cNvPr id="4" name="Slide Number Placeholder 3">
            <a:extLst>
              <a:ext uri="{FF2B5EF4-FFF2-40B4-BE49-F238E27FC236}">
                <a16:creationId xmlns:a16="http://schemas.microsoft.com/office/drawing/2014/main" id="{5613DBA1-FA07-14F9-34DA-18AE04C74E9D}"/>
              </a:ext>
            </a:extLst>
          </p:cNvPr>
          <p:cNvSpPr>
            <a:spLocks noGrp="1"/>
          </p:cNvSpPr>
          <p:nvPr>
            <p:ph type="sldNum" sz="quarter" idx="12"/>
          </p:nvPr>
        </p:nvSpPr>
        <p:spPr/>
        <p:txBody>
          <a:bodyPr/>
          <a:lstStyle/>
          <a:p>
            <a:fld id="{6037F77E-8DA9-3742-9678-6099121BEB92}" type="slidenum">
              <a:rPr lang="en-US" smtClean="0"/>
              <a:pPr/>
              <a:t>12</a:t>
            </a:fld>
            <a:endParaRPr lang="en-US" dirty="0"/>
          </a:p>
        </p:txBody>
      </p:sp>
    </p:spTree>
    <p:extLst>
      <p:ext uri="{BB962C8B-B14F-4D97-AF65-F5344CB8AC3E}">
        <p14:creationId xmlns:p14="http://schemas.microsoft.com/office/powerpoint/2010/main" val="3677903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4D474-3E25-6250-640F-98D2623A76B3}"/>
              </a:ext>
            </a:extLst>
          </p:cNvPr>
          <p:cNvSpPr>
            <a:spLocks noGrp="1"/>
          </p:cNvSpPr>
          <p:nvPr>
            <p:ph type="title"/>
          </p:nvPr>
        </p:nvSpPr>
        <p:spPr/>
        <p:txBody>
          <a:bodyPr/>
          <a:lstStyle/>
          <a:p>
            <a:r>
              <a:rPr lang="en-US" sz="3000" dirty="0"/>
              <a:t>Labor Law Limitations on Restricting Employee Social Media Use – National Labor Relations Act</a:t>
            </a:r>
          </a:p>
        </p:txBody>
      </p:sp>
      <p:sp>
        <p:nvSpPr>
          <p:cNvPr id="3" name="Content Placeholder 2">
            <a:extLst>
              <a:ext uri="{FF2B5EF4-FFF2-40B4-BE49-F238E27FC236}">
                <a16:creationId xmlns:a16="http://schemas.microsoft.com/office/drawing/2014/main" id="{F754AE81-2A73-CE72-3113-A04A7B324631}"/>
              </a:ext>
            </a:extLst>
          </p:cNvPr>
          <p:cNvSpPr>
            <a:spLocks noGrp="1"/>
          </p:cNvSpPr>
          <p:nvPr>
            <p:ph idx="1"/>
          </p:nvPr>
        </p:nvSpPr>
        <p:spPr/>
        <p:txBody>
          <a:bodyPr>
            <a:normAutofit fontScale="70000" lnSpcReduction="20000"/>
          </a:bodyPr>
          <a:lstStyle/>
          <a:p>
            <a:r>
              <a:rPr lang="en-US" dirty="0"/>
              <a:t>Section 7 of the National Labor Relations Act (NLRA) applies to all private sector workers regardless of whether they are unionized or not. </a:t>
            </a:r>
          </a:p>
          <a:p>
            <a:r>
              <a:rPr lang="en-US" dirty="0"/>
              <a:t>Section 7 of the NLRA grants employees the right to “self-organization, to form, join, or assist labor organizations, to bargain collectively through representatives of their own choosing, and to engage in other concerted activities for the purpose of collective bargaining or other mutual aid or protection," as well as the right "to refrain from any or all such activities.””</a:t>
            </a:r>
          </a:p>
          <a:p>
            <a:r>
              <a:rPr lang="en-US" dirty="0"/>
              <a:t>Section 7 of the NLRA has been interpreted by the National Labor Relations Board (NLRB) to prohibit employee policies that restrict employees’ rights to engage in concerted activities, such as discussing working conditions, or that reasonably lead employees to believe they are restricted from engaging in such activities.</a:t>
            </a:r>
          </a:p>
          <a:p>
            <a:r>
              <a:rPr lang="en-US" dirty="0"/>
              <a:t>The NLRB has increasingly focused on enforcing Section 7 in the context of employer policies on employee social media use.</a:t>
            </a:r>
          </a:p>
          <a:p>
            <a:endParaRPr lang="en-US" dirty="0"/>
          </a:p>
          <a:p>
            <a:endParaRPr lang="en-US" dirty="0"/>
          </a:p>
        </p:txBody>
      </p:sp>
      <p:sp>
        <p:nvSpPr>
          <p:cNvPr id="4" name="Slide Number Placeholder 3">
            <a:extLst>
              <a:ext uri="{FF2B5EF4-FFF2-40B4-BE49-F238E27FC236}">
                <a16:creationId xmlns:a16="http://schemas.microsoft.com/office/drawing/2014/main" id="{8E2EB3C2-B796-D712-2262-3DE5F46BFD64}"/>
              </a:ext>
            </a:extLst>
          </p:cNvPr>
          <p:cNvSpPr>
            <a:spLocks noGrp="1"/>
          </p:cNvSpPr>
          <p:nvPr>
            <p:ph type="sldNum" sz="quarter" idx="12"/>
          </p:nvPr>
        </p:nvSpPr>
        <p:spPr/>
        <p:txBody>
          <a:bodyPr/>
          <a:lstStyle/>
          <a:p>
            <a:fld id="{6037F77E-8DA9-3742-9678-6099121BEB92}" type="slidenum">
              <a:rPr lang="en-US" smtClean="0"/>
              <a:pPr/>
              <a:t>13</a:t>
            </a:fld>
            <a:endParaRPr lang="en-US" dirty="0"/>
          </a:p>
        </p:txBody>
      </p:sp>
    </p:spTree>
    <p:extLst>
      <p:ext uri="{BB962C8B-B14F-4D97-AF65-F5344CB8AC3E}">
        <p14:creationId xmlns:p14="http://schemas.microsoft.com/office/powerpoint/2010/main" val="1220953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6CB69-DEC5-3BE3-1915-E0AC265CCF30}"/>
              </a:ext>
            </a:extLst>
          </p:cNvPr>
          <p:cNvSpPr>
            <a:spLocks noGrp="1"/>
          </p:cNvSpPr>
          <p:nvPr>
            <p:ph type="title"/>
          </p:nvPr>
        </p:nvSpPr>
        <p:spPr/>
        <p:txBody>
          <a:bodyPr/>
          <a:lstStyle/>
          <a:p>
            <a:r>
              <a:rPr lang="en-US" sz="3000" dirty="0"/>
              <a:t>Labor Law Limitations on Restricting Employee Social Media Use – National Labor Relations Act</a:t>
            </a:r>
          </a:p>
        </p:txBody>
      </p:sp>
      <p:sp>
        <p:nvSpPr>
          <p:cNvPr id="3" name="Content Placeholder 2">
            <a:extLst>
              <a:ext uri="{FF2B5EF4-FFF2-40B4-BE49-F238E27FC236}">
                <a16:creationId xmlns:a16="http://schemas.microsoft.com/office/drawing/2014/main" id="{833D0A2E-523D-7D32-14AE-DDCA2E009640}"/>
              </a:ext>
            </a:extLst>
          </p:cNvPr>
          <p:cNvSpPr>
            <a:spLocks noGrp="1"/>
          </p:cNvSpPr>
          <p:nvPr>
            <p:ph idx="1"/>
          </p:nvPr>
        </p:nvSpPr>
        <p:spPr/>
        <p:txBody>
          <a:bodyPr>
            <a:normAutofit fontScale="77500" lnSpcReduction="20000"/>
          </a:bodyPr>
          <a:lstStyle/>
          <a:p>
            <a:r>
              <a:rPr lang="en-US" dirty="0"/>
              <a:t>How to Draft an employee social media use policy that does </a:t>
            </a:r>
            <a:r>
              <a:rPr lang="en-US" i="1" dirty="0"/>
              <a:t>not</a:t>
            </a:r>
            <a:r>
              <a:rPr lang="en-US" dirty="0"/>
              <a:t> violate Section 7 of the NLRA:</a:t>
            </a:r>
          </a:p>
          <a:p>
            <a:pPr lvl="1"/>
            <a:r>
              <a:rPr lang="en-US" dirty="0"/>
              <a:t>policies cannot prohibit discussions of wages or working conditions among employees,</a:t>
            </a:r>
          </a:p>
          <a:p>
            <a:pPr lvl="1"/>
            <a:r>
              <a:rPr lang="en-US" dirty="0"/>
              <a:t>To ensure the policy is not reasonably interpreted by an employee, or the NLRB, to prohibit discussion of wages or working conditions among employees:</a:t>
            </a:r>
          </a:p>
          <a:p>
            <a:pPr lvl="2"/>
            <a:r>
              <a:rPr lang="en-US" dirty="0"/>
              <a:t>Provide employees plenty of opportunities outside of social media for employees to discuss concerns related to wages or working conditions (i.e. reiterate that employees are welcome to raise concerns regarding wages or working conditions with their supervisor, HR, to discuss with other employees </a:t>
            </a:r>
            <a:r>
              <a:rPr lang="en-US" i="1" dirty="0"/>
              <a:t>in private</a:t>
            </a:r>
            <a:r>
              <a:rPr lang="en-US" dirty="0"/>
              <a:t> outside of work, to report any concerns in accordance with Health Center reporting requirements, and ensure Health Center is responsive to any reported concerns), and </a:t>
            </a:r>
          </a:p>
          <a:p>
            <a:pPr lvl="2"/>
            <a:r>
              <a:rPr lang="en-US" dirty="0"/>
              <a:t>avoid using vague language in the Policy that could be interpreted as a violation of Section 7 and specifically state why the Policy provision is necessary for reasons not related to restricting unionization activities such as: patient safety, patient confidentiality, employee productivity, avoiding workplace bullying and harassment, etc. </a:t>
            </a:r>
          </a:p>
          <a:p>
            <a:pPr lvl="1"/>
            <a:endParaRPr lang="en-US" dirty="0"/>
          </a:p>
        </p:txBody>
      </p:sp>
      <p:sp>
        <p:nvSpPr>
          <p:cNvPr id="4" name="Slide Number Placeholder 3">
            <a:extLst>
              <a:ext uri="{FF2B5EF4-FFF2-40B4-BE49-F238E27FC236}">
                <a16:creationId xmlns:a16="http://schemas.microsoft.com/office/drawing/2014/main" id="{7131A322-8064-84F6-A5C7-88968A4121B5}"/>
              </a:ext>
            </a:extLst>
          </p:cNvPr>
          <p:cNvSpPr>
            <a:spLocks noGrp="1"/>
          </p:cNvSpPr>
          <p:nvPr>
            <p:ph type="sldNum" sz="quarter" idx="12"/>
          </p:nvPr>
        </p:nvSpPr>
        <p:spPr/>
        <p:txBody>
          <a:bodyPr/>
          <a:lstStyle/>
          <a:p>
            <a:fld id="{6037F77E-8DA9-3742-9678-6099121BEB92}" type="slidenum">
              <a:rPr lang="en-US" smtClean="0"/>
              <a:pPr/>
              <a:t>14</a:t>
            </a:fld>
            <a:endParaRPr lang="en-US" dirty="0"/>
          </a:p>
        </p:txBody>
      </p:sp>
    </p:spTree>
    <p:extLst>
      <p:ext uri="{BB962C8B-B14F-4D97-AF65-F5344CB8AC3E}">
        <p14:creationId xmlns:p14="http://schemas.microsoft.com/office/powerpoint/2010/main" val="332487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E2F31-34DA-3746-1256-584907405851}"/>
              </a:ext>
            </a:extLst>
          </p:cNvPr>
          <p:cNvSpPr>
            <a:spLocks noGrp="1"/>
          </p:cNvSpPr>
          <p:nvPr>
            <p:ph type="title"/>
          </p:nvPr>
        </p:nvSpPr>
        <p:spPr/>
        <p:txBody>
          <a:bodyPr/>
          <a:lstStyle/>
          <a:p>
            <a:r>
              <a:rPr lang="en-US" dirty="0"/>
              <a:t>Other Considerations for Social Media Policy</a:t>
            </a:r>
          </a:p>
        </p:txBody>
      </p:sp>
      <p:sp>
        <p:nvSpPr>
          <p:cNvPr id="3" name="Content Placeholder 2">
            <a:extLst>
              <a:ext uri="{FF2B5EF4-FFF2-40B4-BE49-F238E27FC236}">
                <a16:creationId xmlns:a16="http://schemas.microsoft.com/office/drawing/2014/main" id="{8B15F3A5-7C98-1717-BC9B-B09DF33BF4A7}"/>
              </a:ext>
            </a:extLst>
          </p:cNvPr>
          <p:cNvSpPr>
            <a:spLocks noGrp="1"/>
          </p:cNvSpPr>
          <p:nvPr>
            <p:ph idx="1"/>
          </p:nvPr>
        </p:nvSpPr>
        <p:spPr/>
        <p:txBody>
          <a:bodyPr>
            <a:normAutofit/>
          </a:bodyPr>
          <a:lstStyle/>
          <a:p>
            <a:r>
              <a:rPr lang="en-US" dirty="0"/>
              <a:t>Employees should not feel pressured to use their personal social media to promote the Health Center, and</a:t>
            </a:r>
          </a:p>
          <a:p>
            <a:r>
              <a:rPr lang="en-US" dirty="0"/>
              <a:t>Employees should not feel pressured to accept requests to connect on social media from supervisors or more senior staff members. </a:t>
            </a:r>
          </a:p>
        </p:txBody>
      </p:sp>
      <p:sp>
        <p:nvSpPr>
          <p:cNvPr id="4" name="Slide Number Placeholder 3">
            <a:extLst>
              <a:ext uri="{FF2B5EF4-FFF2-40B4-BE49-F238E27FC236}">
                <a16:creationId xmlns:a16="http://schemas.microsoft.com/office/drawing/2014/main" id="{D0777424-563A-F036-8E55-56C8E524B469}"/>
              </a:ext>
            </a:extLst>
          </p:cNvPr>
          <p:cNvSpPr>
            <a:spLocks noGrp="1"/>
          </p:cNvSpPr>
          <p:nvPr>
            <p:ph type="sldNum" sz="quarter" idx="12"/>
          </p:nvPr>
        </p:nvSpPr>
        <p:spPr/>
        <p:txBody>
          <a:bodyPr/>
          <a:lstStyle/>
          <a:p>
            <a:fld id="{6037F77E-8DA9-3742-9678-6099121BEB92}" type="slidenum">
              <a:rPr lang="en-US" smtClean="0"/>
              <a:pPr/>
              <a:t>15</a:t>
            </a:fld>
            <a:endParaRPr lang="en-US" dirty="0"/>
          </a:p>
        </p:txBody>
      </p:sp>
    </p:spTree>
    <p:extLst>
      <p:ext uri="{BB962C8B-B14F-4D97-AF65-F5344CB8AC3E}">
        <p14:creationId xmlns:p14="http://schemas.microsoft.com/office/powerpoint/2010/main" val="873844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69E1-DA88-9542-5CE1-D7F374E06148}"/>
              </a:ext>
            </a:extLst>
          </p:cNvPr>
          <p:cNvSpPr>
            <a:spLocks noGrp="1"/>
          </p:cNvSpPr>
          <p:nvPr>
            <p:ph type="title"/>
          </p:nvPr>
        </p:nvSpPr>
        <p:spPr/>
        <p:txBody>
          <a:bodyPr/>
          <a:lstStyle/>
          <a:p>
            <a:r>
              <a:rPr lang="en-US" sz="3600" dirty="0"/>
              <a:t>Employee and Applicant Social Media Use and Privacy Rights</a:t>
            </a:r>
          </a:p>
        </p:txBody>
      </p:sp>
      <p:sp>
        <p:nvSpPr>
          <p:cNvPr id="3" name="Content Placeholder 2">
            <a:extLst>
              <a:ext uri="{FF2B5EF4-FFF2-40B4-BE49-F238E27FC236}">
                <a16:creationId xmlns:a16="http://schemas.microsoft.com/office/drawing/2014/main" id="{7DE69AD3-E63F-C70F-6CE0-073A284E8705}"/>
              </a:ext>
            </a:extLst>
          </p:cNvPr>
          <p:cNvSpPr>
            <a:spLocks noGrp="1"/>
          </p:cNvSpPr>
          <p:nvPr>
            <p:ph idx="1"/>
          </p:nvPr>
        </p:nvSpPr>
        <p:spPr/>
        <p:txBody>
          <a:bodyPr>
            <a:normAutofit/>
          </a:bodyPr>
          <a:lstStyle/>
          <a:p>
            <a:r>
              <a:rPr lang="en-US" dirty="0"/>
              <a:t>Georgia does not have a workplace privacy law involving social media use (unlike some states). </a:t>
            </a:r>
          </a:p>
          <a:p>
            <a:r>
              <a:rPr lang="en-US" dirty="0"/>
              <a:t>Generally, employees do not have a right to privacy when using company devices whether at work or outside of work (but this should be explicitly stated in the Policy). </a:t>
            </a:r>
          </a:p>
          <a:p>
            <a:r>
              <a:rPr lang="en-US" dirty="0"/>
              <a:t>Neither Georgia nor Federal law prohibit reviewing a potential applicant’s publicly available social media posts as part of their hiring review process.</a:t>
            </a:r>
          </a:p>
        </p:txBody>
      </p:sp>
      <p:sp>
        <p:nvSpPr>
          <p:cNvPr id="4" name="Slide Number Placeholder 3">
            <a:extLst>
              <a:ext uri="{FF2B5EF4-FFF2-40B4-BE49-F238E27FC236}">
                <a16:creationId xmlns:a16="http://schemas.microsoft.com/office/drawing/2014/main" id="{AF716A6F-9E2B-8AB6-DFDC-FFD49CACA189}"/>
              </a:ext>
            </a:extLst>
          </p:cNvPr>
          <p:cNvSpPr>
            <a:spLocks noGrp="1"/>
          </p:cNvSpPr>
          <p:nvPr>
            <p:ph type="sldNum" sz="quarter" idx="12"/>
          </p:nvPr>
        </p:nvSpPr>
        <p:spPr/>
        <p:txBody>
          <a:bodyPr/>
          <a:lstStyle/>
          <a:p>
            <a:fld id="{6037F77E-8DA9-3742-9678-6099121BEB92}" type="slidenum">
              <a:rPr lang="en-US" smtClean="0"/>
              <a:pPr/>
              <a:t>16</a:t>
            </a:fld>
            <a:endParaRPr lang="en-US" dirty="0"/>
          </a:p>
        </p:txBody>
      </p:sp>
    </p:spTree>
    <p:extLst>
      <p:ext uri="{BB962C8B-B14F-4D97-AF65-F5344CB8AC3E}">
        <p14:creationId xmlns:p14="http://schemas.microsoft.com/office/powerpoint/2010/main" val="27638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9620-D53E-23C4-4790-399A7F1F6959}"/>
              </a:ext>
            </a:extLst>
          </p:cNvPr>
          <p:cNvSpPr>
            <a:spLocks noGrp="1"/>
          </p:cNvSpPr>
          <p:nvPr>
            <p:ph type="ctrTitle"/>
          </p:nvPr>
        </p:nvSpPr>
        <p:spPr/>
        <p:txBody>
          <a:bodyPr/>
          <a:lstStyle/>
          <a:p>
            <a:r>
              <a:rPr lang="en-US" dirty="0"/>
              <a:t>Questions?</a:t>
            </a:r>
          </a:p>
        </p:txBody>
      </p:sp>
      <p:sp>
        <p:nvSpPr>
          <p:cNvPr id="3" name="Subtitle 2">
            <a:extLst>
              <a:ext uri="{FF2B5EF4-FFF2-40B4-BE49-F238E27FC236}">
                <a16:creationId xmlns:a16="http://schemas.microsoft.com/office/drawing/2014/main" id="{5F2EFFAD-01DE-D8CF-EE89-62B4376864BD}"/>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C1A93AE1-3B25-09C1-9619-B10B49AA67E0}"/>
              </a:ext>
            </a:extLst>
          </p:cNvPr>
          <p:cNvSpPr>
            <a:spLocks noGrp="1"/>
          </p:cNvSpPr>
          <p:nvPr>
            <p:ph type="sldNum" sz="quarter" idx="12"/>
          </p:nvPr>
        </p:nvSpPr>
        <p:spPr/>
        <p:txBody>
          <a:bodyPr/>
          <a:lstStyle/>
          <a:p>
            <a:fld id="{69E29E33-B620-47F9-BB04-8846C2A5AFCC}" type="slidenum">
              <a:rPr kumimoji="0" lang="en-US" smtClean="0"/>
              <a:pPr/>
              <a:t>17</a:t>
            </a:fld>
            <a:endParaRPr kumimoji="0" lang="en-US" dirty="0"/>
          </a:p>
        </p:txBody>
      </p:sp>
    </p:spTree>
    <p:extLst>
      <p:ext uri="{BB962C8B-B14F-4D97-AF65-F5344CB8AC3E}">
        <p14:creationId xmlns:p14="http://schemas.microsoft.com/office/powerpoint/2010/main" val="1586376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5607" y="1155563"/>
            <a:ext cx="7332785" cy="2573058"/>
          </a:xfrm>
        </p:spPr>
        <p:txBody>
          <a:bodyPr>
            <a:normAutofit fontScale="90000"/>
          </a:bodyPr>
          <a:lstStyle/>
          <a:p>
            <a:br>
              <a:rPr lang="en-US" sz="4400" b="1" dirty="0">
                <a:solidFill>
                  <a:srgbClr val="2C7C9F"/>
                </a:solidFill>
              </a:rPr>
            </a:br>
            <a:br>
              <a:rPr lang="en-US" sz="4000" b="1" dirty="0">
                <a:solidFill>
                  <a:srgbClr val="2C7C9F"/>
                </a:solidFill>
              </a:rPr>
            </a:br>
            <a:br>
              <a:rPr lang="en-US" sz="4000" b="1" dirty="0">
                <a:solidFill>
                  <a:srgbClr val="2C7C9F"/>
                </a:solidFill>
              </a:rPr>
            </a:br>
            <a:r>
              <a:rPr lang="en-US" sz="6700" b="1" dirty="0">
                <a:solidFill>
                  <a:srgbClr val="2C7C9F"/>
                </a:solidFill>
              </a:rPr>
              <a:t>THANK YOU</a:t>
            </a:r>
            <a:br>
              <a:rPr lang="en-US" sz="4000" b="1" dirty="0">
                <a:solidFill>
                  <a:srgbClr val="2C7C9F"/>
                </a:solidFill>
              </a:rPr>
            </a:br>
            <a:endParaRPr lang="en-US" sz="3600" dirty="0"/>
          </a:p>
        </p:txBody>
      </p:sp>
      <p:sp>
        <p:nvSpPr>
          <p:cNvPr id="11" name="Subtitle 10"/>
          <p:cNvSpPr>
            <a:spLocks noGrp="1"/>
          </p:cNvSpPr>
          <p:nvPr>
            <p:ph type="subTitle" idx="1"/>
          </p:nvPr>
        </p:nvSpPr>
        <p:spPr>
          <a:xfrm>
            <a:off x="1486750" y="3968318"/>
            <a:ext cx="6400800" cy="3922669"/>
          </a:xfrm>
        </p:spPr>
        <p:txBody>
          <a:bodyPr>
            <a:normAutofit/>
          </a:bodyPr>
          <a:lstStyle/>
          <a:p>
            <a:endParaRPr lang="en-US" b="1" dirty="0">
              <a:solidFill>
                <a:srgbClr val="2C7C9F"/>
              </a:solidFill>
            </a:endParaRPr>
          </a:p>
          <a:p>
            <a:endParaRPr lang="en-US" sz="1200" dirty="0">
              <a:solidFill>
                <a:srgbClr val="2C7C9F"/>
              </a:solidFill>
              <a:latin typeface="Times New Roman" panose="02020603050405020304" pitchFamily="18" charset="0"/>
              <a:cs typeface="Times New Roman" panose="02020603050405020304" pitchFamily="18" charset="0"/>
            </a:endParaRPr>
          </a:p>
          <a:p>
            <a:pPr>
              <a:spcBef>
                <a:spcPts val="0"/>
              </a:spcBef>
            </a:pPr>
            <a:endParaRPr lang="en-US" sz="1200" dirty="0">
              <a:solidFill>
                <a:srgbClr val="2C7C9F"/>
              </a:solidFill>
              <a:latin typeface="Times New Roman" panose="02020603050405020304" pitchFamily="18" charset="0"/>
              <a:cs typeface="Times New Roman" panose="02020603050405020304" pitchFamily="18" charset="0"/>
            </a:endParaRP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Sarah Benator, Esq.</a:t>
            </a: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Southern Health Lawyers, LLC </a:t>
            </a: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3 Alliance Center, 3550 Lenox Road NE</a:t>
            </a: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Suite 2100</a:t>
            </a: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Atlanta, Georgia 30326</a:t>
            </a:r>
          </a:p>
          <a:p>
            <a:pPr>
              <a:spcBef>
                <a:spcPts val="0"/>
              </a:spcBef>
            </a:pPr>
            <a:r>
              <a:rPr lang="en-US" sz="1200" dirty="0">
                <a:solidFill>
                  <a:srgbClr val="2C7C9F"/>
                </a:solidFill>
                <a:latin typeface="Times New Roman" panose="02020603050405020304" pitchFamily="18" charset="0"/>
                <a:cs typeface="Times New Roman" panose="02020603050405020304" pitchFamily="18" charset="0"/>
              </a:rPr>
              <a:t>(404) 806-5575 </a:t>
            </a:r>
          </a:p>
          <a:p>
            <a:pPr>
              <a:spcBef>
                <a:spcPts val="0"/>
              </a:spcBef>
            </a:pPr>
            <a:r>
              <a:rPr lang="en-US" sz="1200" u="sng" dirty="0">
                <a:solidFill>
                  <a:srgbClr val="2106C6"/>
                </a:solidFill>
                <a:latin typeface="Times New Roman" panose="02020603050405020304" pitchFamily="18" charset="0"/>
                <a:cs typeface="Times New Roman" panose="02020603050405020304" pitchFamily="18" charset="0"/>
              </a:rPr>
              <a:t>sbenator@southernhealthlawyers.com</a:t>
            </a:r>
          </a:p>
        </p:txBody>
      </p:sp>
      <p:sp>
        <p:nvSpPr>
          <p:cNvPr id="12" name="TextBox 11"/>
          <p:cNvSpPr txBox="1"/>
          <p:nvPr/>
        </p:nvSpPr>
        <p:spPr>
          <a:xfrm>
            <a:off x="1297263" y="192529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00162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8F5964-92D9-4A86-A026-3599C4F69233}"/>
              </a:ext>
            </a:extLst>
          </p:cNvPr>
          <p:cNvSpPr>
            <a:spLocks noGrp="1"/>
          </p:cNvSpPr>
          <p:nvPr>
            <p:ph type="title"/>
          </p:nvPr>
        </p:nvSpPr>
        <p:spPr/>
        <p:txBody>
          <a:bodyPr/>
          <a:lstStyle/>
          <a:p>
            <a:r>
              <a:rPr lang="en-US" sz="4000" b="1" dirty="0"/>
              <a:t>Objectives</a:t>
            </a:r>
          </a:p>
        </p:txBody>
      </p:sp>
      <p:sp>
        <p:nvSpPr>
          <p:cNvPr id="5" name="Content Placeholder 4">
            <a:extLst>
              <a:ext uri="{FF2B5EF4-FFF2-40B4-BE49-F238E27FC236}">
                <a16:creationId xmlns:a16="http://schemas.microsoft.com/office/drawing/2014/main" id="{CEE37DBA-1D90-4A52-A9D6-A2A3860542A8}"/>
              </a:ext>
            </a:extLst>
          </p:cNvPr>
          <p:cNvSpPr>
            <a:spLocks noGrp="1"/>
          </p:cNvSpPr>
          <p:nvPr>
            <p:ph idx="1"/>
          </p:nvPr>
        </p:nvSpPr>
        <p:spPr>
          <a:xfrm>
            <a:off x="549275" y="1600200"/>
            <a:ext cx="8042276" cy="4617719"/>
          </a:xfrm>
        </p:spPr>
        <p:txBody>
          <a:bodyPr>
            <a:noAutofit/>
          </a:bodyPr>
          <a:lstStyle/>
          <a:p>
            <a:r>
              <a:rPr lang="en-US" sz="2600" dirty="0">
                <a:solidFill>
                  <a:schemeClr val="tx1"/>
                </a:solidFill>
              </a:rPr>
              <a:t>Purpose of Adopting An Employee Social Media Policy</a:t>
            </a:r>
          </a:p>
          <a:p>
            <a:r>
              <a:rPr lang="en-US" sz="2800" dirty="0">
                <a:solidFill>
                  <a:schemeClr val="tx1"/>
                </a:solidFill>
              </a:rPr>
              <a:t>What to include in your Employee Social Media Policy </a:t>
            </a:r>
          </a:p>
          <a:p>
            <a:r>
              <a:rPr lang="en-US" sz="2800" dirty="0">
                <a:solidFill>
                  <a:schemeClr val="tx1"/>
                </a:solidFill>
              </a:rPr>
              <a:t>What </a:t>
            </a:r>
            <a:r>
              <a:rPr lang="en-US" sz="2800" i="1" dirty="0">
                <a:solidFill>
                  <a:schemeClr val="tx1"/>
                </a:solidFill>
              </a:rPr>
              <a:t>Not</a:t>
            </a:r>
            <a:r>
              <a:rPr lang="en-US" sz="2800" dirty="0">
                <a:solidFill>
                  <a:schemeClr val="tx1"/>
                </a:solidFill>
              </a:rPr>
              <a:t> to Include in your Employee Social Media Policy </a:t>
            </a:r>
          </a:p>
          <a:p>
            <a:r>
              <a:rPr lang="en-US" sz="2800" dirty="0">
                <a:solidFill>
                  <a:schemeClr val="tx1"/>
                </a:solidFill>
              </a:rPr>
              <a:t>Employee Privacy Rights</a:t>
            </a:r>
          </a:p>
        </p:txBody>
      </p:sp>
    </p:spTree>
    <p:extLst>
      <p:ext uri="{BB962C8B-B14F-4D97-AF65-F5344CB8AC3E}">
        <p14:creationId xmlns:p14="http://schemas.microsoft.com/office/powerpoint/2010/main" val="7375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1FDD6-4FEB-88E3-6B72-6FB8C68F1BB9}"/>
              </a:ext>
            </a:extLst>
          </p:cNvPr>
          <p:cNvSpPr>
            <a:spLocks noGrp="1"/>
          </p:cNvSpPr>
          <p:nvPr>
            <p:ph type="title"/>
          </p:nvPr>
        </p:nvSpPr>
        <p:spPr/>
        <p:txBody>
          <a:bodyPr/>
          <a:lstStyle/>
          <a:p>
            <a:r>
              <a:rPr lang="en-US" sz="3600" dirty="0"/>
              <a:t>Purpose of Adopting an Employee Social Media Policy</a:t>
            </a:r>
          </a:p>
        </p:txBody>
      </p:sp>
      <p:sp>
        <p:nvSpPr>
          <p:cNvPr id="3" name="Content Placeholder 2">
            <a:extLst>
              <a:ext uri="{FF2B5EF4-FFF2-40B4-BE49-F238E27FC236}">
                <a16:creationId xmlns:a16="http://schemas.microsoft.com/office/drawing/2014/main" id="{9EAAF8F9-250E-B440-F5BC-26B7A0F9B597}"/>
              </a:ext>
            </a:extLst>
          </p:cNvPr>
          <p:cNvSpPr>
            <a:spLocks noGrp="1"/>
          </p:cNvSpPr>
          <p:nvPr>
            <p:ph idx="1"/>
          </p:nvPr>
        </p:nvSpPr>
        <p:spPr/>
        <p:txBody>
          <a:bodyPr>
            <a:normAutofit lnSpcReduction="10000"/>
          </a:bodyPr>
          <a:lstStyle/>
          <a:p>
            <a:r>
              <a:rPr lang="en-US" dirty="0"/>
              <a:t>Ensure patient privacy and confidentiality, and compliance with HIPAA, </a:t>
            </a:r>
          </a:p>
          <a:p>
            <a:r>
              <a:rPr lang="en-US" dirty="0"/>
              <a:t>Protect non-patient Health Center confidential or proprietary information, which may include the confidential information of other employees, </a:t>
            </a:r>
          </a:p>
          <a:p>
            <a:r>
              <a:rPr lang="en-US" dirty="0"/>
              <a:t>Protect the reputation of the Health Center,</a:t>
            </a:r>
          </a:p>
          <a:p>
            <a:r>
              <a:rPr lang="en-US" dirty="0"/>
              <a:t>Promote workplace productivity, and</a:t>
            </a:r>
          </a:p>
          <a:p>
            <a:r>
              <a:rPr lang="en-US" dirty="0"/>
              <a:t>Avoid workplace and cyber bullying and harassment.  </a:t>
            </a:r>
          </a:p>
        </p:txBody>
      </p:sp>
      <p:sp>
        <p:nvSpPr>
          <p:cNvPr id="4" name="Slide Number Placeholder 3">
            <a:extLst>
              <a:ext uri="{FF2B5EF4-FFF2-40B4-BE49-F238E27FC236}">
                <a16:creationId xmlns:a16="http://schemas.microsoft.com/office/drawing/2014/main" id="{88EDBF10-AEF6-6C67-ECBF-26C08504C739}"/>
              </a:ext>
            </a:extLst>
          </p:cNvPr>
          <p:cNvSpPr>
            <a:spLocks noGrp="1"/>
          </p:cNvSpPr>
          <p:nvPr>
            <p:ph type="sldNum" sz="quarter" idx="12"/>
          </p:nvPr>
        </p:nvSpPr>
        <p:spPr/>
        <p:txBody>
          <a:bodyPr/>
          <a:lstStyle/>
          <a:p>
            <a:fld id="{6037F77E-8DA9-3742-9678-6099121BEB92}" type="slidenum">
              <a:rPr lang="en-US" smtClean="0"/>
              <a:pPr/>
              <a:t>3</a:t>
            </a:fld>
            <a:endParaRPr lang="en-US" dirty="0"/>
          </a:p>
        </p:txBody>
      </p:sp>
    </p:spTree>
    <p:extLst>
      <p:ext uri="{BB962C8B-B14F-4D97-AF65-F5344CB8AC3E}">
        <p14:creationId xmlns:p14="http://schemas.microsoft.com/office/powerpoint/2010/main" val="3577977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8FB55-D1FE-7AAC-6A70-74560FB7C9B5}"/>
              </a:ext>
            </a:extLst>
          </p:cNvPr>
          <p:cNvSpPr>
            <a:spLocks noGrp="1"/>
          </p:cNvSpPr>
          <p:nvPr>
            <p:ph type="title"/>
          </p:nvPr>
        </p:nvSpPr>
        <p:spPr/>
        <p:txBody>
          <a:bodyPr/>
          <a:lstStyle/>
          <a:p>
            <a:r>
              <a:rPr lang="en-US" sz="3000" dirty="0"/>
              <a:t>What to Include in an Employee Social Media Policy – </a:t>
            </a:r>
            <a:r>
              <a:rPr lang="en-US" sz="3000" dirty="0" err="1"/>
              <a:t>Definintion</a:t>
            </a:r>
            <a:r>
              <a:rPr lang="en-US" sz="3000" dirty="0"/>
              <a:t> of Social Media</a:t>
            </a:r>
          </a:p>
        </p:txBody>
      </p:sp>
      <p:sp>
        <p:nvSpPr>
          <p:cNvPr id="3" name="Content Placeholder 2">
            <a:extLst>
              <a:ext uri="{FF2B5EF4-FFF2-40B4-BE49-F238E27FC236}">
                <a16:creationId xmlns:a16="http://schemas.microsoft.com/office/drawing/2014/main" id="{8F193F76-AA31-D6E9-20E9-1AABC837299E}"/>
              </a:ext>
            </a:extLst>
          </p:cNvPr>
          <p:cNvSpPr>
            <a:spLocks noGrp="1"/>
          </p:cNvSpPr>
          <p:nvPr>
            <p:ph idx="1"/>
          </p:nvPr>
        </p:nvSpPr>
        <p:spPr/>
        <p:txBody>
          <a:bodyPr>
            <a:normAutofit fontScale="92500"/>
          </a:bodyPr>
          <a:lstStyle/>
          <a:p>
            <a:r>
              <a:rPr lang="en-US" dirty="0"/>
              <a:t>Definition of Social Media:</a:t>
            </a:r>
          </a:p>
          <a:p>
            <a:pPr lvl="1"/>
            <a:r>
              <a:rPr lang="en-US" dirty="0" err="1"/>
              <a:t>Eg</a:t>
            </a:r>
            <a:r>
              <a:rPr lang="en-US" dirty="0"/>
              <a:t>: websites and applications that enable users to create and share content or to participate in social networking.</a:t>
            </a:r>
          </a:p>
          <a:p>
            <a:r>
              <a:rPr lang="en-US" dirty="0"/>
              <a:t>Include a </a:t>
            </a:r>
            <a:r>
              <a:rPr lang="en-US" i="1" dirty="0"/>
              <a:t>non-exhaustive</a:t>
            </a:r>
            <a:r>
              <a:rPr lang="en-US" dirty="0"/>
              <a:t> list of examples of Social Media: 	</a:t>
            </a:r>
          </a:p>
          <a:p>
            <a:pPr lvl="1"/>
            <a:r>
              <a:rPr lang="en-US" dirty="0"/>
              <a:t>Facebook</a:t>
            </a:r>
          </a:p>
          <a:p>
            <a:pPr lvl="1"/>
            <a:r>
              <a:rPr lang="en-US" dirty="0"/>
              <a:t>YouTube</a:t>
            </a:r>
          </a:p>
          <a:p>
            <a:pPr lvl="1"/>
            <a:r>
              <a:rPr lang="en-US" dirty="0"/>
              <a:t>LinkedIn</a:t>
            </a:r>
          </a:p>
          <a:p>
            <a:pPr lvl="1"/>
            <a:r>
              <a:rPr lang="en-US" dirty="0"/>
              <a:t>Twitter</a:t>
            </a:r>
          </a:p>
          <a:p>
            <a:pPr lvl="1"/>
            <a:r>
              <a:rPr lang="en-US" dirty="0"/>
              <a:t>TikTok</a:t>
            </a:r>
          </a:p>
          <a:p>
            <a:pPr lvl="1"/>
            <a:r>
              <a:rPr lang="en-US" dirty="0"/>
              <a:t>Instagram</a:t>
            </a:r>
          </a:p>
          <a:p>
            <a:pPr marL="349250" lvl="1" indent="0">
              <a:buNone/>
            </a:pPr>
            <a:endParaRPr lang="en-US" dirty="0"/>
          </a:p>
        </p:txBody>
      </p:sp>
      <p:sp>
        <p:nvSpPr>
          <p:cNvPr id="4" name="Slide Number Placeholder 3">
            <a:extLst>
              <a:ext uri="{FF2B5EF4-FFF2-40B4-BE49-F238E27FC236}">
                <a16:creationId xmlns:a16="http://schemas.microsoft.com/office/drawing/2014/main" id="{513590FB-E1FD-44FB-6565-D715C1B8ACA7}"/>
              </a:ext>
            </a:extLst>
          </p:cNvPr>
          <p:cNvSpPr>
            <a:spLocks noGrp="1"/>
          </p:cNvSpPr>
          <p:nvPr>
            <p:ph type="sldNum" sz="quarter" idx="12"/>
          </p:nvPr>
        </p:nvSpPr>
        <p:spPr/>
        <p:txBody>
          <a:bodyPr/>
          <a:lstStyle/>
          <a:p>
            <a:fld id="{6037F77E-8DA9-3742-9678-6099121BEB92}" type="slidenum">
              <a:rPr lang="en-US" smtClean="0"/>
              <a:pPr/>
              <a:t>4</a:t>
            </a:fld>
            <a:endParaRPr lang="en-US" dirty="0"/>
          </a:p>
        </p:txBody>
      </p:sp>
    </p:spTree>
    <p:extLst>
      <p:ext uri="{BB962C8B-B14F-4D97-AF65-F5344CB8AC3E}">
        <p14:creationId xmlns:p14="http://schemas.microsoft.com/office/powerpoint/2010/main" val="3329257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30E7-D905-F1AF-7217-FA3ED0D486E5}"/>
              </a:ext>
            </a:extLst>
          </p:cNvPr>
          <p:cNvSpPr>
            <a:spLocks noGrp="1"/>
          </p:cNvSpPr>
          <p:nvPr>
            <p:ph type="title"/>
          </p:nvPr>
        </p:nvSpPr>
        <p:spPr/>
        <p:txBody>
          <a:bodyPr/>
          <a:lstStyle/>
          <a:p>
            <a:r>
              <a:rPr lang="en-US" sz="4000" dirty="0"/>
              <a:t>What to Include in an Employee Social Media Policy - Scope</a:t>
            </a:r>
          </a:p>
        </p:txBody>
      </p:sp>
      <p:sp>
        <p:nvSpPr>
          <p:cNvPr id="3" name="Content Placeholder 2">
            <a:extLst>
              <a:ext uri="{FF2B5EF4-FFF2-40B4-BE49-F238E27FC236}">
                <a16:creationId xmlns:a16="http://schemas.microsoft.com/office/drawing/2014/main" id="{BD33F3DC-8196-0B55-11BA-EDBE8D5D19F9}"/>
              </a:ext>
            </a:extLst>
          </p:cNvPr>
          <p:cNvSpPr>
            <a:spLocks noGrp="1"/>
          </p:cNvSpPr>
          <p:nvPr>
            <p:ph idx="1"/>
          </p:nvPr>
        </p:nvSpPr>
        <p:spPr/>
        <p:txBody>
          <a:bodyPr>
            <a:normAutofit fontScale="92500" lnSpcReduction="10000"/>
          </a:bodyPr>
          <a:lstStyle/>
          <a:p>
            <a:r>
              <a:rPr lang="en-US" dirty="0"/>
              <a:t>Who the Policy applies to: </a:t>
            </a:r>
          </a:p>
          <a:p>
            <a:pPr lvl="1"/>
            <a:r>
              <a:rPr lang="en-US" dirty="0" err="1"/>
              <a:t>Eg</a:t>
            </a:r>
            <a:r>
              <a:rPr lang="en-US" dirty="0"/>
              <a:t>: employees, contractors, and volunteers</a:t>
            </a:r>
          </a:p>
          <a:p>
            <a:r>
              <a:rPr lang="en-US" dirty="0"/>
              <a:t>Where and when the Policy applies: </a:t>
            </a:r>
          </a:p>
          <a:p>
            <a:pPr lvl="2"/>
            <a:r>
              <a:rPr lang="en-US" dirty="0"/>
              <a:t>At work vs. outside of work, and</a:t>
            </a:r>
          </a:p>
          <a:p>
            <a:pPr lvl="2"/>
            <a:r>
              <a:rPr lang="en-US" dirty="0"/>
              <a:t>On Health Center devices, systems, platforms, etc. vs. on non-Health Center devices, systems, platforms, etc.</a:t>
            </a:r>
          </a:p>
          <a:p>
            <a:r>
              <a:rPr lang="en-US" dirty="0"/>
              <a:t>Any applicable exceptions: use of Health Center social media as part of employee’s official Health Center job responsibilities – such as a marketing or PR employee maintain Health Center social media, or a provider speaking on behalf of the Health Center.</a:t>
            </a:r>
          </a:p>
        </p:txBody>
      </p:sp>
      <p:sp>
        <p:nvSpPr>
          <p:cNvPr id="4" name="Slide Number Placeholder 3">
            <a:extLst>
              <a:ext uri="{FF2B5EF4-FFF2-40B4-BE49-F238E27FC236}">
                <a16:creationId xmlns:a16="http://schemas.microsoft.com/office/drawing/2014/main" id="{A349B893-6AC7-D19B-C45D-3ABA17B67848}"/>
              </a:ext>
            </a:extLst>
          </p:cNvPr>
          <p:cNvSpPr>
            <a:spLocks noGrp="1"/>
          </p:cNvSpPr>
          <p:nvPr>
            <p:ph type="sldNum" sz="quarter" idx="12"/>
          </p:nvPr>
        </p:nvSpPr>
        <p:spPr/>
        <p:txBody>
          <a:bodyPr/>
          <a:lstStyle/>
          <a:p>
            <a:fld id="{6037F77E-8DA9-3742-9678-6099121BEB92}" type="slidenum">
              <a:rPr lang="en-US" smtClean="0"/>
              <a:pPr/>
              <a:t>5</a:t>
            </a:fld>
            <a:endParaRPr lang="en-US" dirty="0"/>
          </a:p>
        </p:txBody>
      </p:sp>
    </p:spTree>
    <p:extLst>
      <p:ext uri="{BB962C8B-B14F-4D97-AF65-F5344CB8AC3E}">
        <p14:creationId xmlns:p14="http://schemas.microsoft.com/office/powerpoint/2010/main" val="3937307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0D24F-9EC1-DC00-3941-37878C70C801}"/>
              </a:ext>
            </a:extLst>
          </p:cNvPr>
          <p:cNvSpPr>
            <a:spLocks noGrp="1"/>
          </p:cNvSpPr>
          <p:nvPr>
            <p:ph type="title"/>
          </p:nvPr>
        </p:nvSpPr>
        <p:spPr/>
        <p:txBody>
          <a:bodyPr/>
          <a:lstStyle/>
          <a:p>
            <a:r>
              <a:rPr lang="en-US" sz="3400" dirty="0"/>
              <a:t>What to Include in an Employee Social Media Policy – Clinical Concerns</a:t>
            </a:r>
          </a:p>
        </p:txBody>
      </p:sp>
      <p:sp>
        <p:nvSpPr>
          <p:cNvPr id="3" name="Content Placeholder 2">
            <a:extLst>
              <a:ext uri="{FF2B5EF4-FFF2-40B4-BE49-F238E27FC236}">
                <a16:creationId xmlns:a16="http://schemas.microsoft.com/office/drawing/2014/main" id="{A19A553B-8904-58B3-E1AD-B0EE54C21A57}"/>
              </a:ext>
            </a:extLst>
          </p:cNvPr>
          <p:cNvSpPr>
            <a:spLocks noGrp="1"/>
          </p:cNvSpPr>
          <p:nvPr>
            <p:ph idx="1"/>
          </p:nvPr>
        </p:nvSpPr>
        <p:spPr/>
        <p:txBody>
          <a:bodyPr>
            <a:normAutofit fontScale="77500" lnSpcReduction="20000"/>
          </a:bodyPr>
          <a:lstStyle/>
          <a:p>
            <a:endParaRPr lang="en-US" dirty="0"/>
          </a:p>
          <a:p>
            <a:r>
              <a:rPr lang="en-US" dirty="0"/>
              <a:t>A statement that employees may not provide any medical or clinical advice or care on social media, and to the extent they share any information that could be interpreted by the public as medical or clinical advice they must add a disclaimer along the lines of: </a:t>
            </a:r>
          </a:p>
          <a:p>
            <a:pPr lvl="1"/>
            <a:r>
              <a:rPr lang="en-US" dirty="0"/>
              <a:t>“This information is for informational or educational purposes only and does not constitute providing professional medical or clinical advice or services. The information provided should not be used for diagnosing or treating a health problem or disease.  Those seeking personal medical advice should consult with a licensed health care provider.”  </a:t>
            </a:r>
          </a:p>
          <a:p>
            <a:r>
              <a:rPr lang="en-US" dirty="0"/>
              <a:t>A statement that even with a disclaimer, employees may not attempt to provide advice outside the scope of their licensure or certification, or advice that is contradictory to professional medical or clinical guidance or standards.</a:t>
            </a:r>
          </a:p>
          <a:p>
            <a:pPr lvl="1"/>
            <a:endParaRPr lang="en-US" dirty="0"/>
          </a:p>
        </p:txBody>
      </p:sp>
      <p:sp>
        <p:nvSpPr>
          <p:cNvPr id="4" name="Slide Number Placeholder 3">
            <a:extLst>
              <a:ext uri="{FF2B5EF4-FFF2-40B4-BE49-F238E27FC236}">
                <a16:creationId xmlns:a16="http://schemas.microsoft.com/office/drawing/2014/main" id="{DDE07E5E-11DC-4C27-F5BE-5A3C3F4ACC46}"/>
              </a:ext>
            </a:extLst>
          </p:cNvPr>
          <p:cNvSpPr>
            <a:spLocks noGrp="1"/>
          </p:cNvSpPr>
          <p:nvPr>
            <p:ph type="sldNum" sz="quarter" idx="12"/>
          </p:nvPr>
        </p:nvSpPr>
        <p:spPr/>
        <p:txBody>
          <a:bodyPr/>
          <a:lstStyle/>
          <a:p>
            <a:fld id="{6037F77E-8DA9-3742-9678-6099121BEB92}" type="slidenum">
              <a:rPr lang="en-US" smtClean="0"/>
              <a:pPr/>
              <a:t>6</a:t>
            </a:fld>
            <a:endParaRPr lang="en-US" dirty="0"/>
          </a:p>
        </p:txBody>
      </p:sp>
    </p:spTree>
    <p:extLst>
      <p:ext uri="{BB962C8B-B14F-4D97-AF65-F5344CB8AC3E}">
        <p14:creationId xmlns:p14="http://schemas.microsoft.com/office/powerpoint/2010/main" val="714106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176D0-CC02-8F6B-1507-B6DD9B7C36F2}"/>
              </a:ext>
            </a:extLst>
          </p:cNvPr>
          <p:cNvSpPr>
            <a:spLocks noGrp="1"/>
          </p:cNvSpPr>
          <p:nvPr>
            <p:ph type="title"/>
          </p:nvPr>
        </p:nvSpPr>
        <p:spPr/>
        <p:txBody>
          <a:bodyPr/>
          <a:lstStyle/>
          <a:p>
            <a:r>
              <a:rPr lang="en-US" sz="3000" dirty="0"/>
              <a:t>What to Include in an Employee Social Media Policy – Privacy and Confidentiality</a:t>
            </a:r>
          </a:p>
        </p:txBody>
      </p:sp>
      <p:sp>
        <p:nvSpPr>
          <p:cNvPr id="3" name="Content Placeholder 2">
            <a:extLst>
              <a:ext uri="{FF2B5EF4-FFF2-40B4-BE49-F238E27FC236}">
                <a16:creationId xmlns:a16="http://schemas.microsoft.com/office/drawing/2014/main" id="{E5649436-B992-EF32-EA90-A0A2E69EF78E}"/>
              </a:ext>
            </a:extLst>
          </p:cNvPr>
          <p:cNvSpPr>
            <a:spLocks noGrp="1"/>
          </p:cNvSpPr>
          <p:nvPr>
            <p:ph idx="1"/>
          </p:nvPr>
        </p:nvSpPr>
        <p:spPr/>
        <p:txBody>
          <a:bodyPr>
            <a:normAutofit/>
          </a:bodyPr>
          <a:lstStyle/>
          <a:p>
            <a:r>
              <a:rPr lang="en-US" dirty="0"/>
              <a:t>A statement that no confidential patient information may be shared on social media, including information or images that could identify a patient or could reasonably lead to the identification of a patient may be shared by an employee on social media, even with the patient or parent/legal guardian’s permission.</a:t>
            </a:r>
          </a:p>
          <a:p>
            <a:r>
              <a:rPr lang="en-US" dirty="0"/>
              <a:t>A statement that no confidential Health Center information may be shared on social media. </a:t>
            </a:r>
          </a:p>
        </p:txBody>
      </p:sp>
      <p:sp>
        <p:nvSpPr>
          <p:cNvPr id="4" name="Slide Number Placeholder 3">
            <a:extLst>
              <a:ext uri="{FF2B5EF4-FFF2-40B4-BE49-F238E27FC236}">
                <a16:creationId xmlns:a16="http://schemas.microsoft.com/office/drawing/2014/main" id="{A13317DE-6238-F83E-FCDD-8A68F885CA22}"/>
              </a:ext>
            </a:extLst>
          </p:cNvPr>
          <p:cNvSpPr>
            <a:spLocks noGrp="1"/>
          </p:cNvSpPr>
          <p:nvPr>
            <p:ph type="sldNum" sz="quarter" idx="12"/>
          </p:nvPr>
        </p:nvSpPr>
        <p:spPr/>
        <p:txBody>
          <a:bodyPr/>
          <a:lstStyle/>
          <a:p>
            <a:fld id="{6037F77E-8DA9-3742-9678-6099121BEB92}" type="slidenum">
              <a:rPr lang="en-US" smtClean="0"/>
              <a:pPr/>
              <a:t>7</a:t>
            </a:fld>
            <a:endParaRPr lang="en-US" dirty="0"/>
          </a:p>
        </p:txBody>
      </p:sp>
    </p:spTree>
    <p:extLst>
      <p:ext uri="{BB962C8B-B14F-4D97-AF65-F5344CB8AC3E}">
        <p14:creationId xmlns:p14="http://schemas.microsoft.com/office/powerpoint/2010/main" val="1794593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407B6-4BA7-6D65-8906-76AC9AE2FDFD}"/>
              </a:ext>
            </a:extLst>
          </p:cNvPr>
          <p:cNvSpPr>
            <a:spLocks noGrp="1"/>
          </p:cNvSpPr>
          <p:nvPr>
            <p:ph type="title"/>
          </p:nvPr>
        </p:nvSpPr>
        <p:spPr/>
        <p:txBody>
          <a:bodyPr/>
          <a:lstStyle/>
          <a:p>
            <a:r>
              <a:rPr lang="en-US" sz="3200" dirty="0"/>
              <a:t>What to Include in an Employee Social Media Policy – Professionalism and Health Center Reputation</a:t>
            </a:r>
          </a:p>
        </p:txBody>
      </p:sp>
      <p:sp>
        <p:nvSpPr>
          <p:cNvPr id="3" name="Content Placeholder 2">
            <a:extLst>
              <a:ext uri="{FF2B5EF4-FFF2-40B4-BE49-F238E27FC236}">
                <a16:creationId xmlns:a16="http://schemas.microsoft.com/office/drawing/2014/main" id="{3B44E905-96AB-58B9-743D-295050F36DBD}"/>
              </a:ext>
            </a:extLst>
          </p:cNvPr>
          <p:cNvSpPr>
            <a:spLocks noGrp="1"/>
          </p:cNvSpPr>
          <p:nvPr>
            <p:ph idx="1"/>
          </p:nvPr>
        </p:nvSpPr>
        <p:spPr/>
        <p:txBody>
          <a:bodyPr/>
          <a:lstStyle/>
          <a:p>
            <a:r>
              <a:rPr lang="en-US" dirty="0"/>
              <a:t>Require employees to conduct themselves in a professional manner and avoid posting on social media in a manner that reflects poorly on the Health Center, the employee, conflicts with the Health Center’s mission or would otherwise discourage patients from seeking medically necessary care at the Health Center.  </a:t>
            </a:r>
          </a:p>
        </p:txBody>
      </p:sp>
      <p:sp>
        <p:nvSpPr>
          <p:cNvPr id="4" name="Slide Number Placeholder 3">
            <a:extLst>
              <a:ext uri="{FF2B5EF4-FFF2-40B4-BE49-F238E27FC236}">
                <a16:creationId xmlns:a16="http://schemas.microsoft.com/office/drawing/2014/main" id="{B5AFB746-0F28-3BA6-B4EB-CF43DB124F30}"/>
              </a:ext>
            </a:extLst>
          </p:cNvPr>
          <p:cNvSpPr>
            <a:spLocks noGrp="1"/>
          </p:cNvSpPr>
          <p:nvPr>
            <p:ph type="sldNum" sz="quarter" idx="12"/>
          </p:nvPr>
        </p:nvSpPr>
        <p:spPr/>
        <p:txBody>
          <a:bodyPr/>
          <a:lstStyle/>
          <a:p>
            <a:fld id="{6037F77E-8DA9-3742-9678-6099121BEB92}" type="slidenum">
              <a:rPr lang="en-US" smtClean="0"/>
              <a:pPr/>
              <a:t>8</a:t>
            </a:fld>
            <a:endParaRPr lang="en-US" dirty="0"/>
          </a:p>
        </p:txBody>
      </p:sp>
    </p:spTree>
    <p:extLst>
      <p:ext uri="{BB962C8B-B14F-4D97-AF65-F5344CB8AC3E}">
        <p14:creationId xmlns:p14="http://schemas.microsoft.com/office/powerpoint/2010/main" val="174353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B66C3-0994-9CBC-90A2-64E72F69D2EC}"/>
              </a:ext>
            </a:extLst>
          </p:cNvPr>
          <p:cNvSpPr>
            <a:spLocks noGrp="1"/>
          </p:cNvSpPr>
          <p:nvPr>
            <p:ph type="title"/>
          </p:nvPr>
        </p:nvSpPr>
        <p:spPr/>
        <p:txBody>
          <a:bodyPr/>
          <a:lstStyle/>
          <a:p>
            <a:r>
              <a:rPr lang="en-US" sz="3200" dirty="0"/>
              <a:t>What to Include in an Employee Social Media Policy - Productivity</a:t>
            </a:r>
          </a:p>
        </p:txBody>
      </p:sp>
      <p:sp>
        <p:nvSpPr>
          <p:cNvPr id="3" name="Content Placeholder 2">
            <a:extLst>
              <a:ext uri="{FF2B5EF4-FFF2-40B4-BE49-F238E27FC236}">
                <a16:creationId xmlns:a16="http://schemas.microsoft.com/office/drawing/2014/main" id="{3231CE0A-9402-2EA9-B30F-48810CFA3169}"/>
              </a:ext>
            </a:extLst>
          </p:cNvPr>
          <p:cNvSpPr>
            <a:spLocks noGrp="1"/>
          </p:cNvSpPr>
          <p:nvPr>
            <p:ph idx="1"/>
          </p:nvPr>
        </p:nvSpPr>
        <p:spPr/>
        <p:txBody>
          <a:bodyPr/>
          <a:lstStyle/>
          <a:p>
            <a:r>
              <a:rPr lang="en-US" dirty="0"/>
              <a:t>Prohibit use of personal social media during work time, or </a:t>
            </a:r>
          </a:p>
          <a:p>
            <a:r>
              <a:rPr lang="en-US" dirty="0"/>
              <a:t>prohibit use of personal social media during work time in a manner that conflicts with employee productivity, or patient or Health Center confidentiality.</a:t>
            </a:r>
          </a:p>
        </p:txBody>
      </p:sp>
      <p:sp>
        <p:nvSpPr>
          <p:cNvPr id="4" name="Slide Number Placeholder 3">
            <a:extLst>
              <a:ext uri="{FF2B5EF4-FFF2-40B4-BE49-F238E27FC236}">
                <a16:creationId xmlns:a16="http://schemas.microsoft.com/office/drawing/2014/main" id="{74F28992-7FF9-82DE-2731-685B14C9AF1F}"/>
              </a:ext>
            </a:extLst>
          </p:cNvPr>
          <p:cNvSpPr>
            <a:spLocks noGrp="1"/>
          </p:cNvSpPr>
          <p:nvPr>
            <p:ph type="sldNum" sz="quarter" idx="12"/>
          </p:nvPr>
        </p:nvSpPr>
        <p:spPr/>
        <p:txBody>
          <a:bodyPr/>
          <a:lstStyle/>
          <a:p>
            <a:fld id="{6037F77E-8DA9-3742-9678-6099121BEB92}" type="slidenum">
              <a:rPr lang="en-US" smtClean="0"/>
              <a:pPr/>
              <a:t>9</a:t>
            </a:fld>
            <a:endParaRPr lang="en-US" dirty="0"/>
          </a:p>
        </p:txBody>
      </p:sp>
    </p:spTree>
    <p:extLst>
      <p:ext uri="{BB962C8B-B14F-4D97-AF65-F5344CB8AC3E}">
        <p14:creationId xmlns:p14="http://schemas.microsoft.com/office/powerpoint/2010/main" val="598407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13988</TotalTime>
  <Words>1381</Words>
  <Application>Microsoft Office PowerPoint</Application>
  <PresentationFormat>On-screen Show (4:3)</PresentationFormat>
  <Paragraphs>100</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News Gothic MT</vt:lpstr>
      <vt:lpstr>Times New Roman</vt:lpstr>
      <vt:lpstr>Wingdings 2</vt:lpstr>
      <vt:lpstr>Breeze</vt:lpstr>
      <vt:lpstr> GPCA Webinar  Legal Issues Surrounding Employee  Social Medial Use  September 19, 2023</vt:lpstr>
      <vt:lpstr>Objectives</vt:lpstr>
      <vt:lpstr>Purpose of Adopting an Employee Social Media Policy</vt:lpstr>
      <vt:lpstr>What to Include in an Employee Social Media Policy – Definintion of Social Media</vt:lpstr>
      <vt:lpstr>What to Include in an Employee Social Media Policy - Scope</vt:lpstr>
      <vt:lpstr>What to Include in an Employee Social Media Policy – Clinical Concerns</vt:lpstr>
      <vt:lpstr>What to Include in an Employee Social Media Policy – Privacy and Confidentiality</vt:lpstr>
      <vt:lpstr>What to Include in an Employee Social Media Policy – Professionalism and Health Center Reputation</vt:lpstr>
      <vt:lpstr>What to Include in an Employee Social Media Policy - Productivity</vt:lpstr>
      <vt:lpstr>Social Media Policy Adoption </vt:lpstr>
      <vt:lpstr>Social Media Policy Enforcement</vt:lpstr>
      <vt:lpstr>What Not to Include in a Social Media Policy</vt:lpstr>
      <vt:lpstr>Labor Law Limitations on Restricting Employee Social Media Use – National Labor Relations Act</vt:lpstr>
      <vt:lpstr>Labor Law Limitations on Restricting Employee Social Media Use – National Labor Relations Act</vt:lpstr>
      <vt:lpstr>Other Considerations for Social Media Policy</vt:lpstr>
      <vt:lpstr>Employee and Applicant Social Media Use and Privacy Rights</vt:lpstr>
      <vt:lpstr>Questions?</vt:lpstr>
      <vt:lpstr>   THANK YOU </vt:lpstr>
    </vt:vector>
  </TitlesOfParts>
  <Company>Thomas Jefferson School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Georgia Association for Primary Healthcare, Inc. (GAPHC)</dc:title>
  <dc:creator>Greg Gaylis</dc:creator>
  <cp:lastModifiedBy>Sarah Benator</cp:lastModifiedBy>
  <cp:revision>164</cp:revision>
  <dcterms:created xsi:type="dcterms:W3CDTF">2016-04-26T20:43:18Z</dcterms:created>
  <dcterms:modified xsi:type="dcterms:W3CDTF">2023-09-14T13:51:28Z</dcterms:modified>
</cp:coreProperties>
</file>